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  <p:sldId id="277" r:id="rId20"/>
    <p:sldId id="273" r:id="rId21"/>
    <p:sldId id="278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FC101-9730-438C-BFFA-350156983136}" type="doc">
      <dgm:prSet loTypeId="urn:microsoft.com/office/officeart/2005/8/layout/hList3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s-VE"/>
        </a:p>
      </dgm:t>
    </dgm:pt>
    <dgm:pt modelId="{E71784EC-B163-4A1C-8818-FAC8E04D637F}">
      <dgm:prSet/>
      <dgm:spPr/>
      <dgm:t>
        <a:bodyPr/>
        <a:lstStyle/>
        <a:p>
          <a:r>
            <a:rPr lang="es-ES" dirty="0" smtClean="0">
              <a:latin typeface="Verdana" pitchFamily="34" charset="0"/>
            </a:rPr>
            <a:t>Comprender que toda producción curricular está condicionada por el contexto social y el momento </a:t>
          </a:r>
          <a:r>
            <a:rPr lang="es-ES" dirty="0" smtClean="0">
              <a:latin typeface="Verdana" pitchFamily="34" charset="0"/>
            </a:rPr>
            <a:t>histórico de formación</a:t>
          </a:r>
          <a:endParaRPr lang="es-VE" dirty="0"/>
        </a:p>
      </dgm:t>
    </dgm:pt>
    <dgm:pt modelId="{D67613C1-830C-48CC-8C5B-B58AEF3A35B5}" type="parTrans" cxnId="{38C2D8D2-37A4-493E-9154-BD2F7CB611CF}">
      <dgm:prSet/>
      <dgm:spPr/>
      <dgm:t>
        <a:bodyPr/>
        <a:lstStyle/>
        <a:p>
          <a:endParaRPr lang="es-VE"/>
        </a:p>
      </dgm:t>
    </dgm:pt>
    <dgm:pt modelId="{DB5158A8-870F-4513-B1FF-7681736BE051}" type="sibTrans" cxnId="{38C2D8D2-37A4-493E-9154-BD2F7CB611CF}">
      <dgm:prSet/>
      <dgm:spPr/>
      <dgm:t>
        <a:bodyPr/>
        <a:lstStyle/>
        <a:p>
          <a:endParaRPr lang="es-VE"/>
        </a:p>
      </dgm:t>
    </dgm:pt>
    <dgm:pt modelId="{733B3B86-C098-4E3B-AA06-CEC3C9A4BF90}">
      <dgm:prSet/>
      <dgm:spPr/>
      <dgm:t>
        <a:bodyPr/>
        <a:lstStyle/>
        <a:p>
          <a:r>
            <a:rPr lang="es-ES" dirty="0" smtClean="0">
              <a:latin typeface="Verdana" pitchFamily="34" charset="0"/>
            </a:rPr>
            <a:t>Valorar el proceso de legitimación del conocimiento curricular desde la generación de las ideas y los </a:t>
          </a:r>
          <a:r>
            <a:rPr lang="es-ES" dirty="0" smtClean="0">
              <a:latin typeface="Verdana" pitchFamily="34" charset="0"/>
            </a:rPr>
            <a:t>valores en la formación</a:t>
          </a:r>
          <a:endParaRPr lang="es-ES" dirty="0">
            <a:latin typeface="Verdana" pitchFamily="34" charset="0"/>
          </a:endParaRPr>
        </a:p>
      </dgm:t>
    </dgm:pt>
    <dgm:pt modelId="{97F6D120-BA70-4DDF-BEB7-F589B664AE7A}" type="parTrans" cxnId="{D8F903F5-95A7-4821-B1BE-41BF7117A8C3}">
      <dgm:prSet/>
      <dgm:spPr/>
      <dgm:t>
        <a:bodyPr/>
        <a:lstStyle/>
        <a:p>
          <a:endParaRPr lang="es-VE"/>
        </a:p>
      </dgm:t>
    </dgm:pt>
    <dgm:pt modelId="{F043F1D0-BA38-4013-BB8C-E5B6DC46017C}" type="sibTrans" cxnId="{D8F903F5-95A7-4821-B1BE-41BF7117A8C3}">
      <dgm:prSet/>
      <dgm:spPr/>
      <dgm:t>
        <a:bodyPr/>
        <a:lstStyle/>
        <a:p>
          <a:endParaRPr lang="es-VE"/>
        </a:p>
      </dgm:t>
    </dgm:pt>
    <dgm:pt modelId="{5C2ED176-ECA5-437E-8651-694852DAC09E}">
      <dgm:prSet/>
      <dgm:spPr/>
      <dgm:t>
        <a:bodyPr/>
        <a:lstStyle/>
        <a:p>
          <a:r>
            <a:rPr lang="es-ES" dirty="0" smtClean="0">
              <a:latin typeface="Verdana" pitchFamily="34" charset="0"/>
            </a:rPr>
            <a:t>Actuar con sentido ético respondiendo al compromiso social de la producción y gestión de </a:t>
          </a:r>
          <a:r>
            <a:rPr lang="es-ES" dirty="0" smtClean="0">
              <a:latin typeface="Verdana" pitchFamily="34" charset="0"/>
            </a:rPr>
            <a:t>conocimiento en la formación</a:t>
          </a:r>
          <a:endParaRPr lang="es-VE" dirty="0"/>
        </a:p>
      </dgm:t>
    </dgm:pt>
    <dgm:pt modelId="{13A27A7C-3CF9-4E3C-BE85-F51F90A48088}" type="parTrans" cxnId="{F080B70D-89FC-438F-85CB-F2A3A9565543}">
      <dgm:prSet/>
      <dgm:spPr/>
      <dgm:t>
        <a:bodyPr/>
        <a:lstStyle/>
        <a:p>
          <a:endParaRPr lang="es-VE"/>
        </a:p>
      </dgm:t>
    </dgm:pt>
    <dgm:pt modelId="{9FE277ED-DAC7-4A36-BA8D-E0CAFFBC614F}" type="sibTrans" cxnId="{F080B70D-89FC-438F-85CB-F2A3A9565543}">
      <dgm:prSet/>
      <dgm:spPr/>
      <dgm:t>
        <a:bodyPr/>
        <a:lstStyle/>
        <a:p>
          <a:endParaRPr lang="es-VE"/>
        </a:p>
      </dgm:t>
    </dgm:pt>
    <dgm:pt modelId="{0968B356-5200-4FBD-8AB2-CB78A29D93B9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r>
            <a:rPr lang="es-VE" sz="3600" dirty="0" smtClean="0"/>
            <a:t>Propósitos</a:t>
          </a:r>
          <a:endParaRPr lang="es-VE" sz="3600" dirty="0"/>
        </a:p>
      </dgm:t>
    </dgm:pt>
    <dgm:pt modelId="{D743D1AF-C69D-4604-B180-284C06422E68}" type="sibTrans" cxnId="{6424443D-1011-4A1C-9091-25195B88BECB}">
      <dgm:prSet/>
      <dgm:spPr/>
      <dgm:t>
        <a:bodyPr/>
        <a:lstStyle/>
        <a:p>
          <a:endParaRPr lang="es-VE"/>
        </a:p>
      </dgm:t>
    </dgm:pt>
    <dgm:pt modelId="{029EC3CA-C164-43C7-9C25-3E9EA01AB96F}" type="parTrans" cxnId="{6424443D-1011-4A1C-9091-25195B88BECB}">
      <dgm:prSet/>
      <dgm:spPr/>
      <dgm:t>
        <a:bodyPr/>
        <a:lstStyle/>
        <a:p>
          <a:endParaRPr lang="es-VE"/>
        </a:p>
      </dgm:t>
    </dgm:pt>
    <dgm:pt modelId="{7E9E60BA-9A39-40D0-816A-BD4A7AEBF78A}" type="pres">
      <dgm:prSet presAssocID="{850FC101-9730-438C-BFFA-35015698313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45011BFC-6403-47CE-8AFF-185AD7FFE211}" type="pres">
      <dgm:prSet presAssocID="{0968B356-5200-4FBD-8AB2-CB78A29D93B9}" presName="roof" presStyleLbl="dkBgShp" presStyleIdx="0" presStyleCnt="2" custScaleY="55021" custLinFactNeighborX="-971"/>
      <dgm:spPr/>
      <dgm:t>
        <a:bodyPr/>
        <a:lstStyle/>
        <a:p>
          <a:endParaRPr lang="es-VE"/>
        </a:p>
      </dgm:t>
    </dgm:pt>
    <dgm:pt modelId="{0C2C3CA3-2D89-41FB-AA6F-B5D86CADB816}" type="pres">
      <dgm:prSet presAssocID="{0968B356-5200-4FBD-8AB2-CB78A29D93B9}" presName="pillars" presStyleCnt="0"/>
      <dgm:spPr/>
    </dgm:pt>
    <dgm:pt modelId="{67FF3DAA-6CC9-405B-A8CE-459BE86D1234}" type="pres">
      <dgm:prSet presAssocID="{0968B356-5200-4FBD-8AB2-CB78A29D93B9}" presName="pillar1" presStyleLbl="node1" presStyleIdx="0" presStyleCnt="3" custScaleY="11300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266EA34-D94E-41D1-9CB4-AD1F30DE5CBB}" type="pres">
      <dgm:prSet presAssocID="{733B3B86-C098-4E3B-AA06-CEC3C9A4BF90}" presName="pillarX" presStyleLbl="node1" presStyleIdx="1" presStyleCnt="3" custScaleY="116682" custLinFactNeighborX="-1021" custLinFactNeighborY="183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AA8AC34-75AF-4F25-9912-4E007A9E7242}" type="pres">
      <dgm:prSet presAssocID="{5C2ED176-ECA5-437E-8651-694852DAC09E}" presName="pillarX" presStyleLbl="node1" presStyleIdx="2" presStyleCnt="3" custScaleX="105648" custScaleY="11300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07F10E8-1688-4A5C-920C-A99EA433B173}" type="pres">
      <dgm:prSet presAssocID="{0968B356-5200-4FBD-8AB2-CB78A29D93B9}" presName="base" presStyleLbl="dkBgShp" presStyleIdx="1" presStyleCnt="2" custLinFactNeighborX="126" custLinFactNeighborY="3969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endParaRPr lang="es-ES"/>
        </a:p>
      </dgm:t>
    </dgm:pt>
  </dgm:ptLst>
  <dgm:cxnLst>
    <dgm:cxn modelId="{99FB5ACA-9C6A-4F34-9A4A-A2A436C42A96}" type="presOf" srcId="{733B3B86-C098-4E3B-AA06-CEC3C9A4BF90}" destId="{B266EA34-D94E-41D1-9CB4-AD1F30DE5CBB}" srcOrd="0" destOrd="0" presId="urn:microsoft.com/office/officeart/2005/8/layout/hList3"/>
    <dgm:cxn modelId="{6424443D-1011-4A1C-9091-25195B88BECB}" srcId="{850FC101-9730-438C-BFFA-350156983136}" destId="{0968B356-5200-4FBD-8AB2-CB78A29D93B9}" srcOrd="0" destOrd="0" parTransId="{029EC3CA-C164-43C7-9C25-3E9EA01AB96F}" sibTransId="{D743D1AF-C69D-4604-B180-284C06422E68}"/>
    <dgm:cxn modelId="{097CD352-8399-46B5-BAFE-38225C6CD514}" type="presOf" srcId="{850FC101-9730-438C-BFFA-350156983136}" destId="{7E9E60BA-9A39-40D0-816A-BD4A7AEBF78A}" srcOrd="0" destOrd="0" presId="urn:microsoft.com/office/officeart/2005/8/layout/hList3"/>
    <dgm:cxn modelId="{D8F903F5-95A7-4821-B1BE-41BF7117A8C3}" srcId="{0968B356-5200-4FBD-8AB2-CB78A29D93B9}" destId="{733B3B86-C098-4E3B-AA06-CEC3C9A4BF90}" srcOrd="1" destOrd="0" parTransId="{97F6D120-BA70-4DDF-BEB7-F589B664AE7A}" sibTransId="{F043F1D0-BA38-4013-BB8C-E5B6DC46017C}"/>
    <dgm:cxn modelId="{21C83A29-C497-4C9E-89F3-54B9907AEBB2}" type="presOf" srcId="{0968B356-5200-4FBD-8AB2-CB78A29D93B9}" destId="{45011BFC-6403-47CE-8AFF-185AD7FFE211}" srcOrd="0" destOrd="0" presId="urn:microsoft.com/office/officeart/2005/8/layout/hList3"/>
    <dgm:cxn modelId="{461AD71F-C6CD-4A0D-9C69-E418390AEB6F}" type="presOf" srcId="{5C2ED176-ECA5-437E-8651-694852DAC09E}" destId="{6AA8AC34-75AF-4F25-9912-4E007A9E7242}" srcOrd="0" destOrd="0" presId="urn:microsoft.com/office/officeart/2005/8/layout/hList3"/>
    <dgm:cxn modelId="{2AB1419C-9A1E-40D2-B2A8-0C9228294DAC}" type="presOf" srcId="{E71784EC-B163-4A1C-8818-FAC8E04D637F}" destId="{67FF3DAA-6CC9-405B-A8CE-459BE86D1234}" srcOrd="0" destOrd="0" presId="urn:microsoft.com/office/officeart/2005/8/layout/hList3"/>
    <dgm:cxn modelId="{F080B70D-89FC-438F-85CB-F2A3A9565543}" srcId="{0968B356-5200-4FBD-8AB2-CB78A29D93B9}" destId="{5C2ED176-ECA5-437E-8651-694852DAC09E}" srcOrd="2" destOrd="0" parTransId="{13A27A7C-3CF9-4E3C-BE85-F51F90A48088}" sibTransId="{9FE277ED-DAC7-4A36-BA8D-E0CAFFBC614F}"/>
    <dgm:cxn modelId="{38C2D8D2-37A4-493E-9154-BD2F7CB611CF}" srcId="{0968B356-5200-4FBD-8AB2-CB78A29D93B9}" destId="{E71784EC-B163-4A1C-8818-FAC8E04D637F}" srcOrd="0" destOrd="0" parTransId="{D67613C1-830C-48CC-8C5B-B58AEF3A35B5}" sibTransId="{DB5158A8-870F-4513-B1FF-7681736BE051}"/>
    <dgm:cxn modelId="{0A269332-2FFA-476E-96F1-528D79D12DFB}" type="presParOf" srcId="{7E9E60BA-9A39-40D0-816A-BD4A7AEBF78A}" destId="{45011BFC-6403-47CE-8AFF-185AD7FFE211}" srcOrd="0" destOrd="0" presId="urn:microsoft.com/office/officeart/2005/8/layout/hList3"/>
    <dgm:cxn modelId="{FF9DF8C4-ADFC-46C2-9620-817F77B94B0F}" type="presParOf" srcId="{7E9E60BA-9A39-40D0-816A-BD4A7AEBF78A}" destId="{0C2C3CA3-2D89-41FB-AA6F-B5D86CADB816}" srcOrd="1" destOrd="0" presId="urn:microsoft.com/office/officeart/2005/8/layout/hList3"/>
    <dgm:cxn modelId="{09D0C420-66DE-4A57-AC5C-5DE2892C16C8}" type="presParOf" srcId="{0C2C3CA3-2D89-41FB-AA6F-B5D86CADB816}" destId="{67FF3DAA-6CC9-405B-A8CE-459BE86D1234}" srcOrd="0" destOrd="0" presId="urn:microsoft.com/office/officeart/2005/8/layout/hList3"/>
    <dgm:cxn modelId="{2D51B1C5-2103-4521-814A-43BF2242FE1A}" type="presParOf" srcId="{0C2C3CA3-2D89-41FB-AA6F-B5D86CADB816}" destId="{B266EA34-D94E-41D1-9CB4-AD1F30DE5CBB}" srcOrd="1" destOrd="0" presId="urn:microsoft.com/office/officeart/2005/8/layout/hList3"/>
    <dgm:cxn modelId="{2DDDE307-5962-478C-A431-297BB529ACDB}" type="presParOf" srcId="{0C2C3CA3-2D89-41FB-AA6F-B5D86CADB816}" destId="{6AA8AC34-75AF-4F25-9912-4E007A9E7242}" srcOrd="2" destOrd="0" presId="urn:microsoft.com/office/officeart/2005/8/layout/hList3"/>
    <dgm:cxn modelId="{F5D81920-0F1E-40F8-8C84-CDA6DCA974B1}" type="presParOf" srcId="{7E9E60BA-9A39-40D0-816A-BD4A7AEBF78A}" destId="{C07F10E8-1688-4A5C-920C-A99EA433B17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7DBBB-A408-420C-A85E-9BFBE34CB39A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VE"/>
        </a:p>
      </dgm:t>
    </dgm:pt>
    <dgm:pt modelId="{B60909E4-05B0-4B07-9543-C0CD9E5BA3D0}">
      <dgm:prSet phldrT="[Texto]"/>
      <dgm:spPr>
        <a:solidFill>
          <a:schemeClr val="accent2"/>
        </a:solidFill>
      </dgm:spPr>
      <dgm:t>
        <a:bodyPr/>
        <a:lstStyle/>
        <a:p>
          <a:r>
            <a:rPr lang="es-VE" dirty="0" smtClean="0"/>
            <a:t>Momento </a:t>
          </a:r>
        </a:p>
        <a:p>
          <a:r>
            <a:rPr lang="es-VE" dirty="0" smtClean="0"/>
            <a:t>I</a:t>
          </a:r>
          <a:endParaRPr lang="es-VE" dirty="0"/>
        </a:p>
      </dgm:t>
    </dgm:pt>
    <dgm:pt modelId="{F9CD8536-A2C0-4AAD-AD0F-D3D062EAD7FF}" type="parTrans" cxnId="{B87FA26B-979B-4661-AA85-9193CDE65B80}">
      <dgm:prSet/>
      <dgm:spPr/>
      <dgm:t>
        <a:bodyPr/>
        <a:lstStyle/>
        <a:p>
          <a:endParaRPr lang="es-VE"/>
        </a:p>
      </dgm:t>
    </dgm:pt>
    <dgm:pt modelId="{6B12DCE7-4308-4551-BE09-F650A2EE9F64}" type="sibTrans" cxnId="{B87FA26B-979B-4661-AA85-9193CDE65B80}">
      <dgm:prSet/>
      <dgm:spPr/>
      <dgm:t>
        <a:bodyPr/>
        <a:lstStyle/>
        <a:p>
          <a:endParaRPr lang="es-VE"/>
        </a:p>
      </dgm:t>
    </dgm:pt>
    <dgm:pt modelId="{7BD3E462-ECCD-447A-85C0-4B82A8BB7223}">
      <dgm:prSet phldrT="[Texto]" custT="1"/>
      <dgm:spPr/>
      <dgm:t>
        <a:bodyPr/>
        <a:lstStyle/>
        <a:p>
          <a:r>
            <a:rPr lang="es-ES" sz="2000" dirty="0" smtClean="0">
              <a:solidFill>
                <a:srgbClr val="002060"/>
              </a:solidFill>
            </a:rPr>
            <a:t>Asumir la </a:t>
          </a:r>
          <a:r>
            <a:rPr lang="es-ES" sz="2000" dirty="0" smtClean="0">
              <a:solidFill>
                <a:srgbClr val="002060"/>
              </a:solidFill>
            </a:rPr>
            <a:t>formación por competencias como proceso complejo cuyos fundamentos teóricos y filosóficos determinan los cambios curriculares.</a:t>
          </a:r>
          <a:endParaRPr lang="es-VE" sz="2000" dirty="0">
            <a:solidFill>
              <a:srgbClr val="002060"/>
            </a:solidFill>
          </a:endParaRPr>
        </a:p>
      </dgm:t>
    </dgm:pt>
    <dgm:pt modelId="{8452C47E-33F1-4414-BA30-6854CFD4D8D3}" type="parTrans" cxnId="{C11D3156-C2E7-4BA6-B063-68135C264740}">
      <dgm:prSet/>
      <dgm:spPr/>
      <dgm:t>
        <a:bodyPr/>
        <a:lstStyle/>
        <a:p>
          <a:endParaRPr lang="es-VE"/>
        </a:p>
      </dgm:t>
    </dgm:pt>
    <dgm:pt modelId="{8C2428C2-EF04-489E-B863-161D022C31AA}" type="sibTrans" cxnId="{C11D3156-C2E7-4BA6-B063-68135C264740}">
      <dgm:prSet/>
      <dgm:spPr/>
      <dgm:t>
        <a:bodyPr/>
        <a:lstStyle/>
        <a:p>
          <a:endParaRPr lang="es-VE"/>
        </a:p>
      </dgm:t>
    </dgm:pt>
    <dgm:pt modelId="{C03402D2-10BD-4704-9761-B35E08F148F5}">
      <dgm:prSet phldrT="[Texto]"/>
      <dgm:spPr>
        <a:solidFill>
          <a:schemeClr val="accent2"/>
        </a:solidFill>
      </dgm:spPr>
      <dgm:t>
        <a:bodyPr/>
        <a:lstStyle/>
        <a:p>
          <a:r>
            <a:rPr lang="es-VE" dirty="0" smtClean="0"/>
            <a:t>Momento</a:t>
          </a:r>
        </a:p>
        <a:p>
          <a:r>
            <a:rPr lang="es-VE" dirty="0" smtClean="0"/>
            <a:t>II</a:t>
          </a:r>
          <a:endParaRPr lang="es-VE" dirty="0"/>
        </a:p>
      </dgm:t>
    </dgm:pt>
    <dgm:pt modelId="{65FC8C85-D529-4F46-8FA1-9E487B64F481}" type="parTrans" cxnId="{17C71899-C289-4CEA-B303-BAE0A490110E}">
      <dgm:prSet/>
      <dgm:spPr/>
      <dgm:t>
        <a:bodyPr/>
        <a:lstStyle/>
        <a:p>
          <a:endParaRPr lang="es-VE"/>
        </a:p>
      </dgm:t>
    </dgm:pt>
    <dgm:pt modelId="{934570FE-A163-40E5-B7A0-6AA17B2F364F}" type="sibTrans" cxnId="{17C71899-C289-4CEA-B303-BAE0A490110E}">
      <dgm:prSet/>
      <dgm:spPr/>
      <dgm:t>
        <a:bodyPr/>
        <a:lstStyle/>
        <a:p>
          <a:endParaRPr lang="es-VE"/>
        </a:p>
      </dgm:t>
    </dgm:pt>
    <dgm:pt modelId="{61BF92B4-9D38-4F9B-A42F-CB9D7560675B}">
      <dgm:prSet phldrT="[Texto]" custT="1"/>
      <dgm:spPr/>
      <dgm:t>
        <a:bodyPr/>
        <a:lstStyle/>
        <a:p>
          <a:r>
            <a:rPr lang="es-ES" sz="2000" dirty="0" smtClean="0"/>
            <a:t>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Analizar el proceso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de formación por competencias desde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las  instituciones u organizaciones con la finalidad    de  dinamizar su gestión integral, a partir de   posturas ontológicas, epistemológicas, y axiológicas del currículo.</a:t>
          </a:r>
          <a:endParaRPr lang="es-VE" sz="2000" b="0" dirty="0">
            <a:solidFill>
              <a:srgbClr val="002060"/>
            </a:solidFill>
            <a:latin typeface="+mn-lt"/>
          </a:endParaRPr>
        </a:p>
      </dgm:t>
    </dgm:pt>
    <dgm:pt modelId="{F52F23E6-B0F0-4815-88CC-E9F5ADDBAE8E}" type="parTrans" cxnId="{5FBB1CD9-A941-40F2-A255-D7163478FE34}">
      <dgm:prSet/>
      <dgm:spPr/>
      <dgm:t>
        <a:bodyPr/>
        <a:lstStyle/>
        <a:p>
          <a:endParaRPr lang="es-VE"/>
        </a:p>
      </dgm:t>
    </dgm:pt>
    <dgm:pt modelId="{B0BB57D2-8BF0-4F1A-9367-CAB258C17F08}" type="sibTrans" cxnId="{5FBB1CD9-A941-40F2-A255-D7163478FE34}">
      <dgm:prSet/>
      <dgm:spPr/>
      <dgm:t>
        <a:bodyPr/>
        <a:lstStyle/>
        <a:p>
          <a:endParaRPr lang="es-VE"/>
        </a:p>
      </dgm:t>
    </dgm:pt>
    <dgm:pt modelId="{1D6F6AEF-E288-458A-A446-BAD2FD2AAC2A}">
      <dgm:prSet phldrT="[Texto]"/>
      <dgm:spPr>
        <a:solidFill>
          <a:schemeClr val="accent2"/>
        </a:solidFill>
      </dgm:spPr>
      <dgm:t>
        <a:bodyPr/>
        <a:lstStyle/>
        <a:p>
          <a:r>
            <a:rPr lang="es-VE" dirty="0" smtClean="0"/>
            <a:t>Momento </a:t>
          </a:r>
        </a:p>
        <a:p>
          <a:r>
            <a:rPr lang="es-VE" dirty="0" smtClean="0"/>
            <a:t>III</a:t>
          </a:r>
          <a:endParaRPr lang="es-VE" dirty="0"/>
        </a:p>
      </dgm:t>
    </dgm:pt>
    <dgm:pt modelId="{8BDCB1D5-544E-4AB1-AC89-21910F36861A}" type="parTrans" cxnId="{303272A2-6605-4E7F-A110-8BB09D5C7E93}">
      <dgm:prSet/>
      <dgm:spPr/>
      <dgm:t>
        <a:bodyPr/>
        <a:lstStyle/>
        <a:p>
          <a:endParaRPr lang="es-VE"/>
        </a:p>
      </dgm:t>
    </dgm:pt>
    <dgm:pt modelId="{93970AAE-820E-4FF3-A2E9-5D144BDE3A11}" type="sibTrans" cxnId="{303272A2-6605-4E7F-A110-8BB09D5C7E93}">
      <dgm:prSet/>
      <dgm:spPr/>
      <dgm:t>
        <a:bodyPr/>
        <a:lstStyle/>
        <a:p>
          <a:endParaRPr lang="es-VE"/>
        </a:p>
      </dgm:t>
    </dgm:pt>
    <dgm:pt modelId="{DFE265E5-17D8-4070-8EE6-A0DC8242877A}">
      <dgm:prSet phldrT="[Texto]" custT="1"/>
      <dgm:spPr/>
      <dgm:t>
        <a:bodyPr/>
        <a:lstStyle/>
        <a:p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Socializar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la formación por competencias,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promoviendo su gestión en y desde los acontecimientos curriculares </a:t>
          </a:r>
          <a:r>
            <a:rPr kumimoji="0" lang="es-ES" sz="2000" b="0" dirty="0" smtClean="0">
              <a:solidFill>
                <a:srgbClr val="002060"/>
              </a:solidFill>
              <a:latin typeface="+mn-lt"/>
            </a:rPr>
            <a:t>actuales.</a:t>
          </a:r>
          <a:endParaRPr lang="es-VE" sz="2000" dirty="0"/>
        </a:p>
      </dgm:t>
    </dgm:pt>
    <dgm:pt modelId="{DE0ADBD5-DA8D-4566-B1EF-40907A8A5A82}" type="parTrans" cxnId="{5EE6415A-EC63-482D-8DFD-46978B92DD1C}">
      <dgm:prSet/>
      <dgm:spPr/>
      <dgm:t>
        <a:bodyPr/>
        <a:lstStyle/>
        <a:p>
          <a:endParaRPr lang="es-VE"/>
        </a:p>
      </dgm:t>
    </dgm:pt>
    <dgm:pt modelId="{CC7A9452-C64F-44BE-9F6A-985355FE6FC0}" type="sibTrans" cxnId="{5EE6415A-EC63-482D-8DFD-46978B92DD1C}">
      <dgm:prSet/>
      <dgm:spPr/>
      <dgm:t>
        <a:bodyPr/>
        <a:lstStyle/>
        <a:p>
          <a:endParaRPr lang="es-VE"/>
        </a:p>
      </dgm:t>
    </dgm:pt>
    <dgm:pt modelId="{31291A81-7622-417F-8D59-E093024C3607}" type="pres">
      <dgm:prSet presAssocID="{F1B7DBBB-A408-420C-A85E-9BFBE34CB3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3447A193-00D9-4C8C-A34E-4DAD54378AB1}" type="pres">
      <dgm:prSet presAssocID="{B60909E4-05B0-4B07-9543-C0CD9E5BA3D0}" presName="composite" presStyleCnt="0"/>
      <dgm:spPr/>
    </dgm:pt>
    <dgm:pt modelId="{EAB94A0D-C61E-4589-8B38-1343E864B0BB}" type="pres">
      <dgm:prSet presAssocID="{B60909E4-05B0-4B07-9543-C0CD9E5BA3D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1D80F94-7CB7-4646-8E0C-7481E8E20510}" type="pres">
      <dgm:prSet presAssocID="{B60909E4-05B0-4B07-9543-C0CD9E5BA3D0}" presName="descendantText" presStyleLbl="alignAcc1" presStyleIdx="0" presStyleCnt="3" custScaleY="12390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837CB46-D0E9-4D05-807A-CC0A316CBEC2}" type="pres">
      <dgm:prSet presAssocID="{6B12DCE7-4308-4551-BE09-F650A2EE9F64}" presName="sp" presStyleCnt="0"/>
      <dgm:spPr/>
    </dgm:pt>
    <dgm:pt modelId="{510A358A-79F9-48CD-B25B-B23C8DE9973A}" type="pres">
      <dgm:prSet presAssocID="{C03402D2-10BD-4704-9761-B35E08F148F5}" presName="composite" presStyleCnt="0"/>
      <dgm:spPr/>
    </dgm:pt>
    <dgm:pt modelId="{C4361E27-B87E-406C-A03E-2AF1AE843460}" type="pres">
      <dgm:prSet presAssocID="{C03402D2-10BD-4704-9761-B35E08F148F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1B2A76F-E578-4EFC-ADBD-097B0DB3C08F}" type="pres">
      <dgm:prSet presAssocID="{C03402D2-10BD-4704-9761-B35E08F148F5}" presName="descendantText" presStyleLbl="alignAcc1" presStyleIdx="1" presStyleCnt="3" custScaleY="17183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F02A2B0-DB7A-4614-B03E-26E737F36346}" type="pres">
      <dgm:prSet presAssocID="{934570FE-A163-40E5-B7A0-6AA17B2F364F}" presName="sp" presStyleCnt="0"/>
      <dgm:spPr/>
    </dgm:pt>
    <dgm:pt modelId="{D045869D-681B-4312-A56E-0095B39F0DB7}" type="pres">
      <dgm:prSet presAssocID="{1D6F6AEF-E288-458A-A446-BAD2FD2AAC2A}" presName="composite" presStyleCnt="0"/>
      <dgm:spPr/>
    </dgm:pt>
    <dgm:pt modelId="{6992E2F3-6AD9-404E-A8C7-E69B164C6156}" type="pres">
      <dgm:prSet presAssocID="{1D6F6AEF-E288-458A-A446-BAD2FD2AAC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22EC9D0-85F9-4A39-8D4F-1BFF68ABF6D5}" type="pres">
      <dgm:prSet presAssocID="{1D6F6AEF-E288-458A-A446-BAD2FD2AAC2A}" presName="descendantText" presStyleLbl="alignAcc1" presStyleIdx="2" presStyleCnt="3" custScaleY="189299" custLinFactNeighborX="3162" custLinFactNeighborY="4882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783B259B-A2E2-4B5B-8818-CCB38C4E415E}" type="presOf" srcId="{1D6F6AEF-E288-458A-A446-BAD2FD2AAC2A}" destId="{6992E2F3-6AD9-404E-A8C7-E69B164C6156}" srcOrd="0" destOrd="0" presId="urn:microsoft.com/office/officeart/2005/8/layout/chevron2"/>
    <dgm:cxn modelId="{B0ADB762-7E34-443C-8FCE-2D3D7CD9F3DB}" type="presOf" srcId="{F1B7DBBB-A408-420C-A85E-9BFBE34CB39A}" destId="{31291A81-7622-417F-8D59-E093024C3607}" srcOrd="0" destOrd="0" presId="urn:microsoft.com/office/officeart/2005/8/layout/chevron2"/>
    <dgm:cxn modelId="{303272A2-6605-4E7F-A110-8BB09D5C7E93}" srcId="{F1B7DBBB-A408-420C-A85E-9BFBE34CB39A}" destId="{1D6F6AEF-E288-458A-A446-BAD2FD2AAC2A}" srcOrd="2" destOrd="0" parTransId="{8BDCB1D5-544E-4AB1-AC89-21910F36861A}" sibTransId="{93970AAE-820E-4FF3-A2E9-5D144BDE3A11}"/>
    <dgm:cxn modelId="{0077A045-3BE8-4115-94F4-3C521FC98024}" type="presOf" srcId="{B60909E4-05B0-4B07-9543-C0CD9E5BA3D0}" destId="{EAB94A0D-C61E-4589-8B38-1343E864B0BB}" srcOrd="0" destOrd="0" presId="urn:microsoft.com/office/officeart/2005/8/layout/chevron2"/>
    <dgm:cxn modelId="{5FBB1CD9-A941-40F2-A255-D7163478FE34}" srcId="{C03402D2-10BD-4704-9761-B35E08F148F5}" destId="{61BF92B4-9D38-4F9B-A42F-CB9D7560675B}" srcOrd="0" destOrd="0" parTransId="{F52F23E6-B0F0-4815-88CC-E9F5ADDBAE8E}" sibTransId="{B0BB57D2-8BF0-4F1A-9367-CAB258C17F08}"/>
    <dgm:cxn modelId="{C11D3156-C2E7-4BA6-B063-68135C264740}" srcId="{B60909E4-05B0-4B07-9543-C0CD9E5BA3D0}" destId="{7BD3E462-ECCD-447A-85C0-4B82A8BB7223}" srcOrd="0" destOrd="0" parTransId="{8452C47E-33F1-4414-BA30-6854CFD4D8D3}" sibTransId="{8C2428C2-EF04-489E-B863-161D022C31AA}"/>
    <dgm:cxn modelId="{B87FA26B-979B-4661-AA85-9193CDE65B80}" srcId="{F1B7DBBB-A408-420C-A85E-9BFBE34CB39A}" destId="{B60909E4-05B0-4B07-9543-C0CD9E5BA3D0}" srcOrd="0" destOrd="0" parTransId="{F9CD8536-A2C0-4AAD-AD0F-D3D062EAD7FF}" sibTransId="{6B12DCE7-4308-4551-BE09-F650A2EE9F64}"/>
    <dgm:cxn modelId="{765D27F3-7B15-4375-8EC1-93E1EFCA36F7}" type="presOf" srcId="{C03402D2-10BD-4704-9761-B35E08F148F5}" destId="{C4361E27-B87E-406C-A03E-2AF1AE843460}" srcOrd="0" destOrd="0" presId="urn:microsoft.com/office/officeart/2005/8/layout/chevron2"/>
    <dgm:cxn modelId="{8EDE3F3A-36FA-42C7-BD90-26DF257BD2DB}" type="presOf" srcId="{61BF92B4-9D38-4F9B-A42F-CB9D7560675B}" destId="{C1B2A76F-E578-4EFC-ADBD-097B0DB3C08F}" srcOrd="0" destOrd="0" presId="urn:microsoft.com/office/officeart/2005/8/layout/chevron2"/>
    <dgm:cxn modelId="{17C71899-C289-4CEA-B303-BAE0A490110E}" srcId="{F1B7DBBB-A408-420C-A85E-9BFBE34CB39A}" destId="{C03402D2-10BD-4704-9761-B35E08F148F5}" srcOrd="1" destOrd="0" parTransId="{65FC8C85-D529-4F46-8FA1-9E487B64F481}" sibTransId="{934570FE-A163-40E5-B7A0-6AA17B2F364F}"/>
    <dgm:cxn modelId="{86928CC3-BA89-4C2F-83BF-362BBE085388}" type="presOf" srcId="{7BD3E462-ECCD-447A-85C0-4B82A8BB7223}" destId="{41D80F94-7CB7-4646-8E0C-7481E8E20510}" srcOrd="0" destOrd="0" presId="urn:microsoft.com/office/officeart/2005/8/layout/chevron2"/>
    <dgm:cxn modelId="{1B8BCA12-4F10-41FC-940A-4832B106430B}" type="presOf" srcId="{DFE265E5-17D8-4070-8EE6-A0DC8242877A}" destId="{822EC9D0-85F9-4A39-8D4F-1BFF68ABF6D5}" srcOrd="0" destOrd="0" presId="urn:microsoft.com/office/officeart/2005/8/layout/chevron2"/>
    <dgm:cxn modelId="{5EE6415A-EC63-482D-8DFD-46978B92DD1C}" srcId="{1D6F6AEF-E288-458A-A446-BAD2FD2AAC2A}" destId="{DFE265E5-17D8-4070-8EE6-A0DC8242877A}" srcOrd="0" destOrd="0" parTransId="{DE0ADBD5-DA8D-4566-B1EF-40907A8A5A82}" sibTransId="{CC7A9452-C64F-44BE-9F6A-985355FE6FC0}"/>
    <dgm:cxn modelId="{68F043B9-6500-43FC-A565-741CB6F3DD55}" type="presParOf" srcId="{31291A81-7622-417F-8D59-E093024C3607}" destId="{3447A193-00D9-4C8C-A34E-4DAD54378AB1}" srcOrd="0" destOrd="0" presId="urn:microsoft.com/office/officeart/2005/8/layout/chevron2"/>
    <dgm:cxn modelId="{50B221BD-3195-4781-82A0-C1290644EC1A}" type="presParOf" srcId="{3447A193-00D9-4C8C-A34E-4DAD54378AB1}" destId="{EAB94A0D-C61E-4589-8B38-1343E864B0BB}" srcOrd="0" destOrd="0" presId="urn:microsoft.com/office/officeart/2005/8/layout/chevron2"/>
    <dgm:cxn modelId="{F3C39215-9094-4CAC-9474-6CF62B4E7598}" type="presParOf" srcId="{3447A193-00D9-4C8C-A34E-4DAD54378AB1}" destId="{41D80F94-7CB7-4646-8E0C-7481E8E20510}" srcOrd="1" destOrd="0" presId="urn:microsoft.com/office/officeart/2005/8/layout/chevron2"/>
    <dgm:cxn modelId="{F99CA50D-DC28-43B2-B210-00B4AD727A43}" type="presParOf" srcId="{31291A81-7622-417F-8D59-E093024C3607}" destId="{C837CB46-D0E9-4D05-807A-CC0A316CBEC2}" srcOrd="1" destOrd="0" presId="urn:microsoft.com/office/officeart/2005/8/layout/chevron2"/>
    <dgm:cxn modelId="{213F2F1B-A5F9-41F4-A203-8366531ACFEC}" type="presParOf" srcId="{31291A81-7622-417F-8D59-E093024C3607}" destId="{510A358A-79F9-48CD-B25B-B23C8DE9973A}" srcOrd="2" destOrd="0" presId="urn:microsoft.com/office/officeart/2005/8/layout/chevron2"/>
    <dgm:cxn modelId="{A23DBE2F-18C1-424D-B9E5-61D786FE9952}" type="presParOf" srcId="{510A358A-79F9-48CD-B25B-B23C8DE9973A}" destId="{C4361E27-B87E-406C-A03E-2AF1AE843460}" srcOrd="0" destOrd="0" presId="urn:microsoft.com/office/officeart/2005/8/layout/chevron2"/>
    <dgm:cxn modelId="{4F807CAF-D4AA-42E6-8857-4ABF9AF3D98B}" type="presParOf" srcId="{510A358A-79F9-48CD-B25B-B23C8DE9973A}" destId="{C1B2A76F-E578-4EFC-ADBD-097B0DB3C08F}" srcOrd="1" destOrd="0" presId="urn:microsoft.com/office/officeart/2005/8/layout/chevron2"/>
    <dgm:cxn modelId="{7A960091-8136-4B7D-AB78-48A0D78139FD}" type="presParOf" srcId="{31291A81-7622-417F-8D59-E093024C3607}" destId="{EF02A2B0-DB7A-4614-B03E-26E737F36346}" srcOrd="3" destOrd="0" presId="urn:microsoft.com/office/officeart/2005/8/layout/chevron2"/>
    <dgm:cxn modelId="{4BA6AB6A-3F18-4E20-8F5B-06453273D78E}" type="presParOf" srcId="{31291A81-7622-417F-8D59-E093024C3607}" destId="{D045869D-681B-4312-A56E-0095B39F0DB7}" srcOrd="4" destOrd="0" presId="urn:microsoft.com/office/officeart/2005/8/layout/chevron2"/>
    <dgm:cxn modelId="{E281C044-83B0-4BBF-83AD-025F2C91D5F8}" type="presParOf" srcId="{D045869D-681B-4312-A56E-0095B39F0DB7}" destId="{6992E2F3-6AD9-404E-A8C7-E69B164C6156}" srcOrd="0" destOrd="0" presId="urn:microsoft.com/office/officeart/2005/8/layout/chevron2"/>
    <dgm:cxn modelId="{C0F2BF87-29C4-4CB9-A5E2-4CAE4005C929}" type="presParOf" srcId="{D045869D-681B-4312-A56E-0095B39F0DB7}" destId="{822EC9D0-85F9-4A39-8D4F-1BFF68ABF6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A3A68-450E-415D-8A5C-097AB5E5377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0"/>
      <dgm:spPr/>
    </dgm:pt>
    <dgm:pt modelId="{B01C4954-FDF0-4410-A6AA-8E31C2B5CDF8}" type="pres">
      <dgm:prSet presAssocID="{E2FA3A68-450E-415D-8A5C-097AB5E5377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7466EFA-B9F6-4052-AB17-223B65F21E96}" type="presOf" srcId="{E2FA3A68-450E-415D-8A5C-097AB5E53778}" destId="{B01C4954-FDF0-4410-A6AA-8E31C2B5CDF8}" srcOrd="0" destOrd="0" presId="urn:microsoft.com/office/officeart/2005/8/layout/pyramid1"/>
  </dgm:cxnLst>
  <dgm:bg>
    <a:solidFill>
      <a:schemeClr val="accent3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11BFC-6403-47CE-8AFF-185AD7FFE211}">
      <dsp:nvSpPr>
        <dsp:cNvPr id="0" name=""/>
        <dsp:cNvSpPr/>
      </dsp:nvSpPr>
      <dsp:spPr>
        <a:xfrm>
          <a:off x="0" y="191901"/>
          <a:ext cx="8229600" cy="93898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3600" kern="1200" dirty="0" smtClean="0"/>
            <a:t>Propósitos</a:t>
          </a:r>
          <a:endParaRPr lang="es-VE" sz="3600" kern="1200" dirty="0"/>
        </a:p>
      </dsp:txBody>
      <dsp:txXfrm>
        <a:off x="0" y="191901"/>
        <a:ext cx="8229600" cy="938982"/>
      </dsp:txXfrm>
    </dsp:sp>
    <dsp:sp modelId="{67FF3DAA-6CC9-405B-A8CE-459BE86D1234}">
      <dsp:nvSpPr>
        <dsp:cNvPr id="0" name=""/>
        <dsp:cNvSpPr/>
      </dsp:nvSpPr>
      <dsp:spPr>
        <a:xfrm>
          <a:off x="318" y="1281630"/>
          <a:ext cx="2692300" cy="4049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Verdana" pitchFamily="34" charset="0"/>
            </a:rPr>
            <a:t>Comprender que toda producción curricular está condicionada por el contexto social y el momento </a:t>
          </a:r>
          <a:r>
            <a:rPr lang="es-ES" sz="2500" kern="1200" dirty="0" smtClean="0">
              <a:latin typeface="Verdana" pitchFamily="34" charset="0"/>
            </a:rPr>
            <a:t>histórico de formación</a:t>
          </a:r>
          <a:endParaRPr lang="es-VE" sz="2500" kern="1200" dirty="0"/>
        </a:p>
      </dsp:txBody>
      <dsp:txXfrm>
        <a:off x="318" y="1281630"/>
        <a:ext cx="2692300" cy="4049952"/>
      </dsp:txXfrm>
    </dsp:sp>
    <dsp:sp modelId="{B266EA34-D94E-41D1-9CB4-AD1F30DE5CBB}">
      <dsp:nvSpPr>
        <dsp:cNvPr id="0" name=""/>
        <dsp:cNvSpPr/>
      </dsp:nvSpPr>
      <dsp:spPr>
        <a:xfrm>
          <a:off x="2665130" y="1281630"/>
          <a:ext cx="2692300" cy="418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Verdana" pitchFamily="34" charset="0"/>
            </a:rPr>
            <a:t>Valorar el proceso de legitimación del conocimiento curricular desde la generación de las ideas y los </a:t>
          </a:r>
          <a:r>
            <a:rPr lang="es-ES" sz="2400" kern="1200" dirty="0" smtClean="0">
              <a:latin typeface="Verdana" pitchFamily="34" charset="0"/>
            </a:rPr>
            <a:t>valores en la formación</a:t>
          </a:r>
          <a:endParaRPr lang="es-ES" sz="2400" kern="1200" dirty="0">
            <a:latin typeface="Verdana" pitchFamily="34" charset="0"/>
          </a:endParaRPr>
        </a:p>
      </dsp:txBody>
      <dsp:txXfrm>
        <a:off x="2665130" y="1281630"/>
        <a:ext cx="2692300" cy="4181694"/>
      </dsp:txXfrm>
    </dsp:sp>
    <dsp:sp modelId="{6AA8AC34-75AF-4F25-9912-4E007A9E7242}">
      <dsp:nvSpPr>
        <dsp:cNvPr id="0" name=""/>
        <dsp:cNvSpPr/>
      </dsp:nvSpPr>
      <dsp:spPr>
        <a:xfrm>
          <a:off x="5384919" y="1281630"/>
          <a:ext cx="2844361" cy="4049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Verdana" pitchFamily="34" charset="0"/>
            </a:rPr>
            <a:t>Actuar con sentido ético respondiendo al compromiso social de la producción y gestión de </a:t>
          </a:r>
          <a:r>
            <a:rPr lang="es-ES" sz="2400" kern="1200" dirty="0" smtClean="0">
              <a:latin typeface="Verdana" pitchFamily="34" charset="0"/>
            </a:rPr>
            <a:t>conocimiento en la formación</a:t>
          </a:r>
          <a:endParaRPr lang="es-VE" sz="2400" kern="1200" dirty="0"/>
        </a:p>
      </dsp:txBody>
      <dsp:txXfrm>
        <a:off x="5384919" y="1281630"/>
        <a:ext cx="2844361" cy="4049952"/>
      </dsp:txXfrm>
    </dsp:sp>
    <dsp:sp modelId="{C07F10E8-1688-4A5C-920C-A99EA433B173}">
      <dsp:nvSpPr>
        <dsp:cNvPr id="0" name=""/>
        <dsp:cNvSpPr/>
      </dsp:nvSpPr>
      <dsp:spPr>
        <a:xfrm>
          <a:off x="0" y="5256585"/>
          <a:ext cx="8229600" cy="39820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94A0D-C61E-4589-8B38-1343E864B0BB}">
      <dsp:nvSpPr>
        <dsp:cNvPr id="0" name=""/>
        <dsp:cNvSpPr/>
      </dsp:nvSpPr>
      <dsp:spPr>
        <a:xfrm rot="5400000">
          <a:off x="-218494" y="350040"/>
          <a:ext cx="1456632" cy="1019642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Momento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I</a:t>
          </a:r>
          <a:endParaRPr lang="es-VE" sz="1200" kern="1200" dirty="0"/>
        </a:p>
      </dsp:txBody>
      <dsp:txXfrm rot="-5400000">
        <a:off x="1" y="641366"/>
        <a:ext cx="1019642" cy="436990"/>
      </dsp:txXfrm>
    </dsp:sp>
    <dsp:sp modelId="{41D80F94-7CB7-4646-8E0C-7481E8E20510}">
      <dsp:nvSpPr>
        <dsp:cNvPr id="0" name=""/>
        <dsp:cNvSpPr/>
      </dsp:nvSpPr>
      <dsp:spPr>
        <a:xfrm rot="5400000">
          <a:off x="4038043" y="-3000027"/>
          <a:ext cx="1173155" cy="7209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rgbClr val="002060"/>
              </a:solidFill>
            </a:rPr>
            <a:t>Asumir la </a:t>
          </a:r>
          <a:r>
            <a:rPr lang="es-ES" sz="2000" kern="1200" dirty="0" smtClean="0">
              <a:solidFill>
                <a:srgbClr val="002060"/>
              </a:solidFill>
            </a:rPr>
            <a:t>formación por competencias como proceso complejo cuyos fundamentos teóricos y filosóficos determinan los cambios curriculares.</a:t>
          </a:r>
          <a:endParaRPr lang="es-VE" sz="2000" kern="1200" dirty="0">
            <a:solidFill>
              <a:srgbClr val="002060"/>
            </a:solidFill>
          </a:endParaRPr>
        </a:p>
      </dsp:txBody>
      <dsp:txXfrm rot="-5400000">
        <a:off x="1019643" y="75642"/>
        <a:ext cx="7152688" cy="1058617"/>
      </dsp:txXfrm>
    </dsp:sp>
    <dsp:sp modelId="{C4361E27-B87E-406C-A03E-2AF1AE843460}">
      <dsp:nvSpPr>
        <dsp:cNvPr id="0" name=""/>
        <dsp:cNvSpPr/>
      </dsp:nvSpPr>
      <dsp:spPr>
        <a:xfrm rot="5400000">
          <a:off x="-218494" y="1989707"/>
          <a:ext cx="1456632" cy="1019642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Momento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II</a:t>
          </a:r>
          <a:endParaRPr lang="es-VE" sz="1200" kern="1200" dirty="0"/>
        </a:p>
      </dsp:txBody>
      <dsp:txXfrm rot="-5400000">
        <a:off x="1" y="2281033"/>
        <a:ext cx="1019642" cy="436990"/>
      </dsp:txXfrm>
    </dsp:sp>
    <dsp:sp modelId="{C1B2A76F-E578-4EFC-ADBD-097B0DB3C08F}">
      <dsp:nvSpPr>
        <dsp:cNvPr id="0" name=""/>
        <dsp:cNvSpPr/>
      </dsp:nvSpPr>
      <dsp:spPr>
        <a:xfrm rot="5400000">
          <a:off x="3811135" y="-1360360"/>
          <a:ext cx="1626971" cy="7209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Analizar el proceso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de formación por competencias desde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las  instituciones u organizaciones con la finalidad    de  dinamizar su gestión integral, a partir de   posturas ontológicas, epistemológicas, y axiológicas del currículo.</a:t>
          </a:r>
          <a:endParaRPr lang="es-VE" sz="2000" b="0" kern="1200" dirty="0">
            <a:solidFill>
              <a:srgbClr val="002060"/>
            </a:solidFill>
            <a:latin typeface="+mn-lt"/>
          </a:endParaRPr>
        </a:p>
      </dsp:txBody>
      <dsp:txXfrm rot="-5400000">
        <a:off x="1019642" y="1510555"/>
        <a:ext cx="7130535" cy="1468127"/>
      </dsp:txXfrm>
    </dsp:sp>
    <dsp:sp modelId="{6992E2F3-6AD9-404E-A8C7-E69B164C6156}">
      <dsp:nvSpPr>
        <dsp:cNvPr id="0" name=""/>
        <dsp:cNvSpPr/>
      </dsp:nvSpPr>
      <dsp:spPr>
        <a:xfrm rot="5400000">
          <a:off x="-218494" y="3712041"/>
          <a:ext cx="1456632" cy="1019642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Momento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III</a:t>
          </a:r>
          <a:endParaRPr lang="es-VE" sz="1200" kern="1200" dirty="0"/>
        </a:p>
      </dsp:txBody>
      <dsp:txXfrm rot="-5400000">
        <a:off x="1" y="4003367"/>
        <a:ext cx="1019642" cy="436990"/>
      </dsp:txXfrm>
    </dsp:sp>
    <dsp:sp modelId="{822EC9D0-85F9-4A39-8D4F-1BFF68ABF6D5}">
      <dsp:nvSpPr>
        <dsp:cNvPr id="0" name=""/>
        <dsp:cNvSpPr/>
      </dsp:nvSpPr>
      <dsp:spPr>
        <a:xfrm rot="5400000">
          <a:off x="3728469" y="408196"/>
          <a:ext cx="1792304" cy="72099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Socializar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la formación por competencias,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promoviendo su gestión en y desde los acontecimientos curriculares </a:t>
          </a:r>
          <a:r>
            <a:rPr kumimoji="0" lang="es-ES" sz="2000" b="0" kern="1200" dirty="0" smtClean="0">
              <a:solidFill>
                <a:srgbClr val="002060"/>
              </a:solidFill>
              <a:latin typeface="+mn-lt"/>
            </a:rPr>
            <a:t>actuales.</a:t>
          </a:r>
          <a:endParaRPr lang="es-VE" sz="2000" kern="1200" dirty="0"/>
        </a:p>
      </dsp:txBody>
      <dsp:txXfrm rot="-5400000">
        <a:off x="1019643" y="3204516"/>
        <a:ext cx="7122464" cy="1617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8BDB40-66D9-4F5A-9EDB-8B78DB69612C}" type="datetimeFigureOut">
              <a:rPr lang="es-ES" smtClean="0"/>
              <a:t>27/09/2013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64AA8E-16CE-4237-BB05-6520CB238C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6624736" cy="4572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buClrTx/>
            </a:pPr>
            <a:r>
              <a:rPr lang="es-ES" sz="3200" cap="none" spc="0" dirty="0">
                <a:solidFill>
                  <a:schemeClr val="bg2"/>
                </a:solidFill>
              </a:rPr>
              <a:t>Dra. Betsi Fernández</a:t>
            </a:r>
          </a:p>
          <a:p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284984"/>
            <a:ext cx="6834570" cy="1008112"/>
          </a:xfrm>
        </p:spPr>
        <p:txBody>
          <a:bodyPr/>
          <a:lstStyle/>
          <a:p>
            <a:pPr algn="l"/>
            <a:r>
              <a:rPr lang="es-ES" sz="3600" b="1" dirty="0" smtClean="0">
                <a:solidFill>
                  <a:schemeClr val="accent2"/>
                </a:solidFill>
              </a:rPr>
              <a:t>Formación por competen</a:t>
            </a:r>
            <a:r>
              <a:rPr lang="es-ES" b="1" dirty="0" smtClean="0">
                <a:solidFill>
                  <a:schemeClr val="accent2"/>
                </a:solidFill>
              </a:rPr>
              <a:t>cias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5636" y="66682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/>
                </a:solidFill>
              </a:rPr>
              <a:t>UNIVERSIDAD NUEVA ESPARTA</a:t>
            </a:r>
            <a:endParaRPr lang="es-ES" sz="2800" b="1" dirty="0">
              <a:solidFill>
                <a:schemeClr val="accent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7910" y="529685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2060"/>
                </a:solidFill>
              </a:rPr>
              <a:t>g</a:t>
            </a:r>
            <a:r>
              <a:rPr lang="es-ES" sz="2400" dirty="0" smtClean="0">
                <a:solidFill>
                  <a:srgbClr val="002060"/>
                </a:solidFill>
              </a:rPr>
              <a:t>irlblue_15@hotmail.com</a:t>
            </a:r>
          </a:p>
          <a:p>
            <a:pPr algn="ctr"/>
            <a:r>
              <a:rPr lang="es-ES" sz="2400" dirty="0" smtClean="0">
                <a:solidFill>
                  <a:srgbClr val="002060"/>
                </a:solidFill>
              </a:rPr>
              <a:t>UPEL-IPC</a:t>
            </a:r>
          </a:p>
          <a:p>
            <a:pPr algn="ctr"/>
            <a:r>
              <a:rPr lang="es-ES" sz="2400" dirty="0" smtClean="0">
                <a:solidFill>
                  <a:srgbClr val="002060"/>
                </a:solidFill>
              </a:rPr>
              <a:t>Caracas, septiembre 2013</a:t>
            </a: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1900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cap="all" dirty="0">
                <a:solidFill>
                  <a:schemeClr val="accent2"/>
                </a:solidFill>
              </a:rPr>
              <a:t>JORNADAS DE DESARROLLO </a:t>
            </a:r>
            <a:r>
              <a:rPr lang="es-ES" sz="2800" b="1" cap="all" dirty="0" smtClean="0">
                <a:solidFill>
                  <a:schemeClr val="accent2"/>
                </a:solidFill>
              </a:rPr>
              <a:t>CURRICULAR</a:t>
            </a:r>
          </a:p>
          <a:p>
            <a:pPr algn="ctr"/>
            <a:r>
              <a:rPr lang="es-ES" sz="2800" b="1" dirty="0" smtClean="0">
                <a:solidFill>
                  <a:schemeClr val="accent2"/>
                </a:solidFill>
              </a:rPr>
              <a:t>Encuentro y Construcción de Saberes</a:t>
            </a:r>
            <a:endParaRPr lang="es-ES" sz="28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0" y="595055"/>
            <a:ext cx="1416086" cy="45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5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2">
                    <a:lumMod val="75000"/>
                  </a:schemeClr>
                </a:solidFill>
              </a:rPr>
              <a:t>Articulación</a:t>
            </a:r>
            <a:endParaRPr lang="es-ES" b="1" i="1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950140"/>
              </p:ext>
            </p:extLst>
          </p:nvPr>
        </p:nvGraphicFramePr>
        <p:xfrm>
          <a:off x="467544" y="1628800"/>
          <a:ext cx="8352928" cy="486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riángulo isósceles"/>
          <p:cNvSpPr/>
          <p:nvPr/>
        </p:nvSpPr>
        <p:spPr>
          <a:xfrm>
            <a:off x="2771800" y="2492896"/>
            <a:ext cx="4104456" cy="2808312"/>
          </a:xfrm>
          <a:prstGeom prst="triangle">
            <a:avLst>
              <a:gd name="adj" fmla="val 49999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5916" y="212356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3"/>
                </a:solidFill>
              </a:rPr>
              <a:t>Estudiante</a:t>
            </a:r>
            <a:endParaRPr lang="es-ES" sz="2800" b="1" dirty="0">
              <a:solidFill>
                <a:schemeClr val="accent3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020272" y="509038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3"/>
                </a:solidFill>
              </a:rPr>
              <a:t>Contenidos</a:t>
            </a:r>
            <a:endParaRPr lang="es-ES" sz="2800" b="1" dirty="0">
              <a:solidFill>
                <a:schemeClr val="accent3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50851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3"/>
                </a:solidFill>
              </a:rPr>
              <a:t>Docentes</a:t>
            </a:r>
            <a:endParaRPr lang="es-ES" sz="2800" b="1" dirty="0">
              <a:solidFill>
                <a:schemeClr val="accent3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03848" y="5485874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3"/>
                </a:solidFill>
              </a:rPr>
              <a:t>Fundamentos Teóricos</a:t>
            </a:r>
            <a:endParaRPr lang="es-E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b="1" i="1" cap="none" dirty="0" smtClean="0">
                <a:solidFill>
                  <a:schemeClr val="accent3"/>
                </a:solidFill>
              </a:rPr>
              <a:t>Concepción constructivista del aprendizaje</a:t>
            </a:r>
            <a:endParaRPr lang="es-ES" b="1" i="1" cap="none" dirty="0">
              <a:solidFill>
                <a:schemeClr val="accent3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s-ES" dirty="0"/>
              <a:t>Asume que:</a:t>
            </a:r>
          </a:p>
          <a:p>
            <a:pPr marL="114300" indent="0">
              <a:buNone/>
            </a:pPr>
            <a:endParaRPr lang="es-ES" dirty="0"/>
          </a:p>
          <a:p>
            <a:r>
              <a:rPr lang="es-ES" dirty="0"/>
              <a:t>Los estudiantes aprenden y se desarrollan en la medida en que pueden construir significados que estén de acuerdo con los contenidos que se figuran en el currículo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endParaRPr lang="es-ES" dirty="0" smtClean="0"/>
          </a:p>
          <a:p>
            <a:r>
              <a:rPr lang="es-ES" dirty="0" smtClean="0"/>
              <a:t>Esta </a:t>
            </a:r>
            <a:r>
              <a:rPr lang="es-ES" dirty="0"/>
              <a:t>construcción  implica, por un lado un aporte activo y global </a:t>
            </a:r>
            <a:r>
              <a:rPr lang="es-ES" dirty="0" smtClean="0"/>
              <a:t>del </a:t>
            </a:r>
            <a:r>
              <a:rPr lang="es-ES" dirty="0"/>
              <a:t>estudiante y </a:t>
            </a:r>
            <a:r>
              <a:rPr lang="es-ES" dirty="0" smtClean="0"/>
              <a:t>por el </a:t>
            </a:r>
            <a:r>
              <a:rPr lang="es-ES" dirty="0"/>
              <a:t>otro, una guía por parte del profesor que actúa de mediador entre él y la cultura.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7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none" dirty="0" smtClean="0">
                <a:solidFill>
                  <a:schemeClr val="accent3"/>
                </a:solidFill>
              </a:rPr>
              <a:t>Fuentes Teóricas del Constructivismo</a:t>
            </a:r>
            <a:endParaRPr lang="es-ES" b="1" cap="none" dirty="0">
              <a:solidFill>
                <a:schemeClr val="accent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" dirty="0"/>
              <a:t>Teoría genética del desarrollo intelectual de Piaget.</a:t>
            </a:r>
          </a:p>
          <a:p>
            <a:endParaRPr lang="es-ES" dirty="0"/>
          </a:p>
          <a:p>
            <a:r>
              <a:rPr lang="es-ES" dirty="0"/>
              <a:t>Teorías del procesamiento humano de la información.</a:t>
            </a:r>
          </a:p>
          <a:p>
            <a:pPr marL="114300" indent="0">
              <a:buNone/>
            </a:pPr>
            <a:endParaRPr lang="es-ES" dirty="0"/>
          </a:p>
          <a:p>
            <a:r>
              <a:rPr lang="es-ES" dirty="0"/>
              <a:t>Teoría de la asimilación y el aprendizaje significativo de Ausubel.</a:t>
            </a:r>
          </a:p>
          <a:p>
            <a:endParaRPr lang="es-ES" dirty="0"/>
          </a:p>
          <a:p>
            <a:r>
              <a:rPr lang="es-ES" dirty="0"/>
              <a:t>El constructivismo según César </a:t>
            </a:r>
            <a:r>
              <a:rPr lang="es-ES" dirty="0" err="1"/>
              <a:t>Coll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La teoría sociocultural del desarrollo y del aprendizaje de </a:t>
            </a:r>
            <a:r>
              <a:rPr lang="es-ES" dirty="0" err="1"/>
              <a:t>Vygotski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La educación escolar como práctica social y socializadora.</a:t>
            </a:r>
          </a:p>
        </p:txBody>
      </p:sp>
    </p:spTree>
    <p:extLst>
      <p:ext uri="{BB962C8B-B14F-4D97-AF65-F5344CB8AC3E}">
        <p14:creationId xmlns:p14="http://schemas.microsoft.com/office/powerpoint/2010/main" val="20685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none" dirty="0" smtClean="0">
                <a:solidFill>
                  <a:schemeClr val="accent3"/>
                </a:solidFill>
              </a:rPr>
              <a:t>Teoría histórico-cultural de </a:t>
            </a:r>
            <a:r>
              <a:rPr lang="es-ES" b="1" cap="none" dirty="0" err="1">
                <a:solidFill>
                  <a:schemeClr val="accent3"/>
                </a:solidFill>
              </a:rPr>
              <a:t>V</a:t>
            </a:r>
            <a:r>
              <a:rPr lang="es-ES" b="1" cap="none" dirty="0" err="1" smtClean="0">
                <a:solidFill>
                  <a:schemeClr val="accent3"/>
                </a:solidFill>
              </a:rPr>
              <a:t>ygotski</a:t>
            </a:r>
            <a:endParaRPr lang="es-ES" b="1" cap="none" dirty="0">
              <a:solidFill>
                <a:schemeClr val="accent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s-ES" dirty="0"/>
              <a:t>La inteligencia se desarrolla gracias a ciertos instrumentos o herramientas psicológicas que </a:t>
            </a:r>
            <a:r>
              <a:rPr lang="es-ES" dirty="0" smtClean="0"/>
              <a:t>las personas encuentra </a:t>
            </a:r>
            <a:r>
              <a:rPr lang="es-ES" dirty="0"/>
              <a:t>en </a:t>
            </a:r>
            <a:r>
              <a:rPr lang="es-ES" dirty="0" smtClean="0"/>
              <a:t>su </a:t>
            </a:r>
            <a:r>
              <a:rPr lang="es-ES" dirty="0"/>
              <a:t>ambiente (entorno), entre los que el lenguaje se considera como la herramienta fundamental. Estas herramientas amplían las habilidades mentales como la atención, memoria, concentración entre otras</a:t>
            </a:r>
          </a:p>
        </p:txBody>
      </p:sp>
    </p:spTree>
    <p:extLst>
      <p:ext uri="{BB962C8B-B14F-4D97-AF65-F5344CB8AC3E}">
        <p14:creationId xmlns:p14="http://schemas.microsoft.com/office/powerpoint/2010/main" val="7301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es-ES" sz="4400" b="1" cap="none" dirty="0" smtClean="0">
                <a:solidFill>
                  <a:schemeClr val="accent3"/>
                </a:solidFill>
              </a:rPr>
              <a:t>Internalización</a:t>
            </a:r>
            <a:endParaRPr lang="es-ES" sz="4400" b="1" cap="none" dirty="0">
              <a:solidFill>
                <a:schemeClr val="accent3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80627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s-ES" dirty="0"/>
              <a:t>Este proceso se manifiesta en un progresivo control, regulación y dominio de sí mismo, conducta que se evidencia de manera particular, en el ámbito sociocultural. </a:t>
            </a:r>
          </a:p>
          <a:p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80627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s-ES" dirty="0"/>
              <a:t>El sujeto internaliza normas, valores y fenómenos que dependen de las relaciones entre seres humanos y del papel fundamental de “los instrumentos de mediación” que son creados y proporcionados por el medio sociocultural. </a:t>
            </a:r>
          </a:p>
          <a:p>
            <a:pPr>
              <a:lnSpc>
                <a:spcPct val="16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99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cap="none" dirty="0" smtClean="0">
                <a:solidFill>
                  <a:schemeClr val="accent3"/>
                </a:solidFill>
              </a:rPr>
              <a:t>Enseñanza</a:t>
            </a:r>
            <a:endParaRPr lang="es-ES" sz="4400" b="1" cap="none" dirty="0">
              <a:solidFill>
                <a:schemeClr val="accent3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s-ES" dirty="0"/>
              <a:t> Las principales tareas del docente contemporáneo son:</a:t>
            </a:r>
          </a:p>
          <a:p>
            <a:endParaRPr lang="es-ES" dirty="0"/>
          </a:p>
          <a:p>
            <a:r>
              <a:rPr lang="es-ES" dirty="0"/>
              <a:t>Convertir las teorías sociológicas y psicológicas en pedagogía.  </a:t>
            </a:r>
          </a:p>
          <a:p>
            <a:endParaRPr lang="es-ES" dirty="0"/>
          </a:p>
          <a:p>
            <a:r>
              <a:rPr lang="es-ES" dirty="0"/>
              <a:t>Estar consciente que los constructos que maneja acerca de la enseñanza y el aprendizaje y las estrategias metodológicas que pone en práctica, constituyen la base de los cambios.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s-ES" dirty="0"/>
              <a:t>Interpretar la enseñanza como un desempeño ético a partir del cual se proporciona a los estudiantes diversas oportunidades para construir aprendizaje. </a:t>
            </a:r>
            <a:endParaRPr lang="es-ES" dirty="0" smtClean="0"/>
          </a:p>
          <a:p>
            <a:r>
              <a:rPr lang="es-ES" dirty="0" smtClean="0"/>
              <a:t>Entender </a:t>
            </a:r>
            <a:r>
              <a:rPr lang="es-ES" dirty="0"/>
              <a:t>su tarea como la de un facilitador, que aún haciendo importantes esfuerzos de su parte, el estudiante puede no apropiarse del saber.</a:t>
            </a:r>
          </a:p>
          <a:p>
            <a:r>
              <a:rPr lang="es-ES" dirty="0" smtClean="0"/>
              <a:t>Comunicarse </a:t>
            </a:r>
            <a:r>
              <a:rPr lang="es-ES" dirty="0"/>
              <a:t>y acercarse cada vez más a sus estudiantes.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72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cap="none" dirty="0" smtClean="0">
                <a:solidFill>
                  <a:schemeClr val="accent3"/>
                </a:solidFill>
              </a:rPr>
              <a:t>Enseñanza</a:t>
            </a:r>
            <a:endParaRPr lang="es-ES" sz="4400" b="1" cap="none" dirty="0">
              <a:solidFill>
                <a:schemeClr val="accent3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ES" dirty="0"/>
              <a:t>Es un proceso finito y didáctico.</a:t>
            </a:r>
          </a:p>
          <a:p>
            <a:endParaRPr lang="es-ES" dirty="0"/>
          </a:p>
          <a:p>
            <a:r>
              <a:rPr lang="es-ES" dirty="0"/>
              <a:t>Sustentado en el desarrollo de estrategias, actividades y experiencias significativas que no sólo responden al propósito del aprendizaje académico, sino también a la formación social y a la diversidad de sujetos que aprenden.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s-ES" dirty="0"/>
              <a:t>E</a:t>
            </a:r>
            <a:r>
              <a:rPr lang="es-ES" dirty="0" smtClean="0"/>
              <a:t>quivale </a:t>
            </a:r>
            <a:r>
              <a:rPr lang="es-ES" dirty="0"/>
              <a:t>a estimular procesos y a proporcionar los medios y recursos para desarrollar el intelecto y la dimensión personal, respetando la diversidad.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52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Flexible, amplio, preciso, creativo, comunicativo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Experto en relaciones interpersonales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 err="1">
                <a:solidFill>
                  <a:srgbClr val="333399"/>
                </a:solidFill>
              </a:rPr>
              <a:t>Horizontaliza</a:t>
            </a:r>
            <a:r>
              <a:rPr lang="es-ES_tradnl" altLang="es-ES" sz="2200" b="1" dirty="0">
                <a:solidFill>
                  <a:srgbClr val="333399"/>
                </a:solidFill>
              </a:rPr>
              <a:t> la relación con todos los actores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Promueve el desarrollo de procesos cognitivos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Investiga constantemente su </a:t>
            </a:r>
            <a:r>
              <a:rPr lang="es-ES_tradnl" altLang="es-ES" sz="2200" b="1" dirty="0" err="1">
                <a:solidFill>
                  <a:srgbClr val="333399"/>
                </a:solidFill>
              </a:rPr>
              <a:t>saberhacer</a:t>
            </a:r>
            <a:endParaRPr lang="es-ES_tradnl" altLang="es-ES" sz="2200" b="1" dirty="0">
              <a:solidFill>
                <a:srgbClr val="333399"/>
              </a:solidFill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Coherente en su comportamiento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Orienta el aprendizaje individual y colectivo</a:t>
            </a:r>
          </a:p>
          <a:p>
            <a:pPr eaLnBrk="1" hangingPunct="1">
              <a:spcBef>
                <a:spcPct val="50000"/>
              </a:spcBef>
            </a:pPr>
            <a:endParaRPr lang="es-ES_tradnl" altLang="es-ES" sz="2200" b="1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 eaLnBrk="1" hangingPunct="1"/>
            <a:r>
              <a:rPr lang="en-US" altLang="es-ES" b="1" i="1" cap="none" dirty="0" err="1" smtClean="0">
                <a:solidFill>
                  <a:schemeClr val="accent3"/>
                </a:solidFill>
              </a:rPr>
              <a:t>Qué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 </a:t>
            </a:r>
            <a:r>
              <a:rPr lang="en-US" altLang="es-ES" b="1" i="1" cap="none" dirty="0" err="1" smtClean="0">
                <a:solidFill>
                  <a:schemeClr val="accent3"/>
                </a:solidFill>
              </a:rPr>
              <a:t>docente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 </a:t>
            </a:r>
            <a:r>
              <a:rPr lang="en-US" altLang="es-ES" b="1" i="1" cap="none" dirty="0" err="1" smtClean="0">
                <a:solidFill>
                  <a:schemeClr val="accent3"/>
                </a:solidFill>
              </a:rPr>
              <a:t>necesitamos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?</a:t>
            </a:r>
            <a:endParaRPr lang="en-US" altLang="es-ES" b="1" i="1" cap="none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 eaLnBrk="1" hangingPunct="1"/>
            <a:r>
              <a:rPr lang="en-US" altLang="es-ES" b="1" i="1" cap="none" dirty="0" err="1" smtClean="0">
                <a:solidFill>
                  <a:schemeClr val="accent3"/>
                </a:solidFill>
              </a:rPr>
              <a:t>Qué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 </a:t>
            </a:r>
            <a:r>
              <a:rPr lang="en-US" altLang="es-ES" b="1" i="1" cap="none" dirty="0" err="1" smtClean="0">
                <a:solidFill>
                  <a:schemeClr val="accent3"/>
                </a:solidFill>
              </a:rPr>
              <a:t>docente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 </a:t>
            </a:r>
            <a:r>
              <a:rPr lang="en-US" altLang="es-ES" b="1" i="1" cap="none" dirty="0" err="1" smtClean="0">
                <a:solidFill>
                  <a:schemeClr val="accent3"/>
                </a:solidFill>
              </a:rPr>
              <a:t>necesitamos</a:t>
            </a:r>
            <a:r>
              <a:rPr lang="en-US" altLang="es-ES" b="1" i="1" cap="none" dirty="0" smtClean="0">
                <a:solidFill>
                  <a:schemeClr val="accent3"/>
                </a:solidFill>
              </a:rPr>
              <a:t>?</a:t>
            </a:r>
            <a:endParaRPr lang="en-US" altLang="es-ES" b="1" i="1" cap="none" dirty="0" smtClean="0">
              <a:solidFill>
                <a:schemeClr val="accent3"/>
              </a:solidFill>
            </a:endParaRPr>
          </a:p>
        </p:txBody>
      </p:sp>
      <p:sp>
        <p:nvSpPr>
          <p:cNvPr id="6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229600" cy="46628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Dotado de fundamentos, técnicas, métodos y recursos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Profundiza, relaciona y asume posturas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Prudente, autónomo y con rigor intelectual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Crea escenarios de aprendizaje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s-ES_tradnl" altLang="es-ES" sz="2200" b="1" dirty="0">
                <a:solidFill>
                  <a:srgbClr val="333399"/>
                </a:solidFill>
              </a:rPr>
              <a:t>Centra su acción en el aprendizaje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endParaRPr lang="es-ES_tradnl" altLang="es-ES" sz="2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3">
                    <a:lumMod val="75000"/>
                  </a:schemeClr>
                </a:solidFill>
              </a:rPr>
              <a:t>Diseño curricular</a:t>
            </a:r>
            <a:endParaRPr lang="es-ES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46" y="1752600"/>
            <a:ext cx="6146107" cy="43735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203848" y="37890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Currículo</a:t>
            </a:r>
            <a:endParaRPr lang="es-ES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569086"/>
              </p:ext>
            </p:extLst>
          </p:nvPr>
        </p:nvGraphicFramePr>
        <p:xfrm>
          <a:off x="457200" y="692696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3">
                    <a:lumMod val="75000"/>
                  </a:schemeClr>
                </a:solidFill>
              </a:rPr>
              <a:t>En síntesis</a:t>
            </a:r>
            <a:endParaRPr lang="es-ES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2800" dirty="0"/>
              <a:t>Las implicaciones didácticas, el </a:t>
            </a:r>
            <a:r>
              <a:rPr lang="es-ES" sz="2800" dirty="0" smtClean="0"/>
              <a:t>diseño, la organización </a:t>
            </a:r>
            <a:r>
              <a:rPr lang="es-ES" sz="2800" dirty="0"/>
              <a:t>de estrategias y la utilización que se hace </a:t>
            </a:r>
            <a:r>
              <a:rPr lang="es-ES" sz="2800" dirty="0" smtClean="0"/>
              <a:t>del recurso, se </a:t>
            </a:r>
            <a:r>
              <a:rPr lang="es-ES" sz="2800" dirty="0"/>
              <a:t>derivan de las concepciones teóricas y el enfoque que se asume del </a:t>
            </a:r>
            <a:r>
              <a:rPr lang="es-ES" sz="2800" dirty="0" smtClean="0"/>
              <a:t>aprendizaje   </a:t>
            </a:r>
            <a:r>
              <a:rPr lang="es-ES" sz="2800" dirty="0"/>
              <a:t>y la enseñanza.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00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3600" b="1" i="1" cap="none" dirty="0" smtClean="0">
                <a:solidFill>
                  <a:schemeClr val="accent2"/>
                </a:solidFill>
                <a:latin typeface="+mn-lt"/>
              </a:rPr>
              <a:t>En síntesis</a:t>
            </a:r>
            <a:endParaRPr lang="es-ES" sz="3600" b="1" i="1" cap="none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_tradnl" altLang="es-ES" b="1" dirty="0">
                <a:solidFill>
                  <a:schemeClr val="accent3">
                    <a:lumMod val="75000"/>
                  </a:schemeClr>
                </a:solidFill>
              </a:rPr>
              <a:t>Es necesario</a:t>
            </a:r>
            <a:r>
              <a:rPr lang="es-ES_tradnl" altLang="es-ES" dirty="0">
                <a:solidFill>
                  <a:schemeClr val="accent3">
                    <a:lumMod val="75000"/>
                  </a:schemeClr>
                </a:solidFill>
              </a:rPr>
              <a:t> reconstruir la epistemología del discurso pedagógico a partir de las prácticas pedagógicas de la cotidianidad, como acontecimiento complejo que expresa          el saber </a:t>
            </a:r>
            <a:r>
              <a:rPr lang="es-ES_tradnl" altLang="es-ES" dirty="0" smtClean="0">
                <a:solidFill>
                  <a:schemeClr val="accent3">
                    <a:lumMod val="75000"/>
                  </a:schemeClr>
                </a:solidFill>
              </a:rPr>
              <a:t>pedagógico en la formación por competencias.</a:t>
            </a:r>
            <a:endParaRPr lang="es-ES_tradnl" altLang="es-ES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s-ES" altLang="es-ES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Tahoma" pitchFamily="34" charset="0"/>
              </a:rPr>
              <a:t>Competencias: </a:t>
            </a:r>
            <a:endParaRPr lang="es-ES" altLang="es-ES" dirty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114300" indent="0">
              <a:spcBef>
                <a:spcPct val="50000"/>
              </a:spcBef>
              <a:buNone/>
            </a:pPr>
            <a:r>
              <a:rPr lang="es-ES" altLang="es-ES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    </a:t>
            </a:r>
            <a:r>
              <a:rPr lang="es-ES" altLang="es-ES" dirty="0" smtClean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Enunciados </a:t>
            </a:r>
            <a:r>
              <a:rPr lang="es-ES" altLang="es-ES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que expresan claramente los aprendizajes </a:t>
            </a:r>
            <a:r>
              <a:rPr lang="es-ES" altLang="es-ES" dirty="0" smtClean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        que  </a:t>
            </a:r>
            <a:r>
              <a:rPr lang="es-ES" altLang="es-ES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los </a:t>
            </a:r>
            <a:r>
              <a:rPr lang="es-ES" altLang="es-ES" dirty="0" smtClean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  estudiantes </a:t>
            </a:r>
            <a:r>
              <a:rPr lang="es-ES" altLang="es-ES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deben lograr en función del perfil y </a:t>
            </a:r>
            <a:r>
              <a:rPr lang="es-ES" altLang="es-ES" dirty="0" smtClean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        de </a:t>
            </a:r>
            <a:r>
              <a:rPr lang="es-ES" altLang="es-ES" dirty="0">
                <a:solidFill>
                  <a:schemeClr val="accent3">
                    <a:lumMod val="75000"/>
                  </a:schemeClr>
                </a:solidFill>
                <a:cs typeface="Tahoma" pitchFamily="34" charset="0"/>
              </a:rPr>
              <a:t>los propósitos establecidos en los planes. Deben orientarse al desarrollo integral.  </a:t>
            </a:r>
            <a:endParaRPr lang="es-ES" altLang="es-ES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  <a:p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05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 algn="r" fontAlgn="base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es-ES_tradnl" altLang="es-ES" dirty="0">
                <a:solidFill>
                  <a:srgbClr val="002060"/>
                </a:solidFill>
              </a:rPr>
              <a:t>“</a:t>
            </a:r>
            <a:r>
              <a:rPr lang="es-ES_tradnl" altLang="es-ES" i="1" dirty="0">
                <a:solidFill>
                  <a:srgbClr val="002060"/>
                </a:solidFill>
              </a:rPr>
              <a:t>La ignorancia absoluta no es el mayor de los males ni el más temible; una vasta extensión de conocimientos </a:t>
            </a:r>
            <a:r>
              <a:rPr lang="es-ES_tradnl" altLang="es-ES" i="1" dirty="0" smtClean="0">
                <a:solidFill>
                  <a:srgbClr val="002060"/>
                </a:solidFill>
              </a:rPr>
              <a:t>mal</a:t>
            </a:r>
          </a:p>
          <a:p>
            <a:pPr marL="0" lvl="0" indent="0" algn="r" fontAlgn="base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es-ES_tradnl" altLang="es-ES" i="1" dirty="0" smtClean="0">
                <a:solidFill>
                  <a:srgbClr val="002060"/>
                </a:solidFill>
              </a:rPr>
              <a:t>                                                                  digeridos </a:t>
            </a:r>
            <a:r>
              <a:rPr lang="es-ES_tradnl" altLang="es-ES" i="1" dirty="0">
                <a:solidFill>
                  <a:srgbClr val="002060"/>
                </a:solidFill>
              </a:rPr>
              <a:t>es cosa peor”					</a:t>
            </a:r>
            <a:r>
              <a:rPr lang="es-ES_tradnl" altLang="es-ES" i="1" dirty="0" smtClean="0">
                <a:solidFill>
                  <a:srgbClr val="002060"/>
                </a:solidFill>
              </a:rPr>
              <a:t>Platón</a:t>
            </a:r>
            <a:r>
              <a:rPr lang="es-ES_tradnl" altLang="es-ES" dirty="0" smtClean="0">
                <a:solidFill>
                  <a:srgbClr val="002060"/>
                </a:solidFill>
              </a:rPr>
              <a:t>  </a:t>
            </a:r>
            <a:endParaRPr lang="es-ES_tradnl" alt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1"/>
          </a:xfrm>
        </p:spPr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2"/>
                </a:solidFill>
              </a:rPr>
              <a:t>Bitácora</a:t>
            </a:r>
            <a:endParaRPr lang="es-ES" b="1" i="1" cap="none" dirty="0">
              <a:solidFill>
                <a:schemeClr val="accent2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549509"/>
              </p:ext>
            </p:extLst>
          </p:nvPr>
        </p:nvGraphicFramePr>
        <p:xfrm>
          <a:off x="457200" y="1412776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4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2"/>
                </a:solidFill>
              </a:rPr>
              <a:t>Reflexión</a:t>
            </a:r>
            <a:endParaRPr lang="es-ES" b="1" i="1" cap="none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015" y="2060848"/>
            <a:ext cx="8205927" cy="40115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5494"/>
            <a:ext cx="1638300" cy="88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5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3">
                    <a:lumMod val="75000"/>
                  </a:schemeClr>
                </a:solidFill>
              </a:rPr>
              <a:t>¿Qué necesitamos?</a:t>
            </a:r>
            <a:endParaRPr lang="es-ES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70000"/>
              </a:lnSpc>
              <a:buNone/>
            </a:pPr>
            <a:r>
              <a:rPr lang="es-ES" sz="3300" dirty="0">
                <a:solidFill>
                  <a:srgbClr val="002060"/>
                </a:solidFill>
              </a:rPr>
              <a:t>Propiciar la adquisición de conocimientos prácticos, competencias y actitudes para la comunicación, el análisis creativo y crítico, la reflexión independiente y el trabajo en equipo en contextos multiculturales en los que la creatividad exige combinar el saber teórico y práctico profesional... 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es-ES" sz="3300" dirty="0">
                <a:solidFill>
                  <a:srgbClr val="002060"/>
                </a:solidFill>
              </a:rPr>
              <a:t>UNESCO(CMES, París 1998).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12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3">
                    <a:lumMod val="75000"/>
                  </a:schemeClr>
                </a:solidFill>
              </a:rPr>
              <a:t>Gestión Integral del currículo</a:t>
            </a:r>
            <a:endParaRPr lang="es-ES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s-ES" sz="2800" dirty="0">
                <a:solidFill>
                  <a:srgbClr val="002060"/>
                </a:solidFill>
              </a:rPr>
              <a:t>El conocimiento se construye sobre la base de las </a:t>
            </a:r>
            <a:r>
              <a:rPr lang="es-ES" sz="2800" dirty="0" smtClean="0">
                <a:solidFill>
                  <a:srgbClr val="002060"/>
                </a:solidFill>
              </a:rPr>
              <a:t>experiencias formativas </a:t>
            </a:r>
            <a:r>
              <a:rPr lang="es-ES" sz="2800" dirty="0">
                <a:solidFill>
                  <a:srgbClr val="002060"/>
                </a:solidFill>
              </a:rPr>
              <a:t>en múltiples   realidades y de la investigación como la  vía natural para su generación y como    actividad transversal o de primer orden, (curricular)  según la organización. </a:t>
            </a:r>
          </a:p>
        </p:txBody>
      </p:sp>
    </p:spTree>
    <p:extLst>
      <p:ext uri="{BB962C8B-B14F-4D97-AF65-F5344CB8AC3E}">
        <p14:creationId xmlns:p14="http://schemas.microsoft.com/office/powerpoint/2010/main" val="16328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b="1" i="1" cap="none" dirty="0" smtClean="0">
                <a:solidFill>
                  <a:schemeClr val="accent3">
                    <a:lumMod val="75000"/>
                  </a:schemeClr>
                </a:solidFill>
              </a:rPr>
              <a:t>Las competencias, el conocimiento y su gestión</a:t>
            </a:r>
            <a:endParaRPr lang="es-ES" b="1" i="1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ES" sz="2800" dirty="0">
                <a:solidFill>
                  <a:srgbClr val="002060"/>
                </a:solidFill>
              </a:rPr>
              <a:t>Se construyen en forma racional y autónoma</a:t>
            </a:r>
          </a:p>
          <a:p>
            <a:endParaRPr lang="es-ES" sz="2800" dirty="0">
              <a:solidFill>
                <a:srgbClr val="002060"/>
              </a:solidFill>
            </a:endParaRPr>
          </a:p>
          <a:p>
            <a:r>
              <a:rPr lang="es-ES" sz="2800" dirty="0">
                <a:solidFill>
                  <a:srgbClr val="002060"/>
                </a:solidFill>
              </a:rPr>
              <a:t>Preparan  para el cambio en las dimensiones humanas</a:t>
            </a:r>
          </a:p>
          <a:p>
            <a:pPr marL="114300" indent="0">
              <a:buNone/>
            </a:pPr>
            <a:endParaRPr lang="es-ES" sz="2800" dirty="0">
              <a:solidFill>
                <a:srgbClr val="002060"/>
              </a:solidFill>
            </a:endParaRPr>
          </a:p>
          <a:p>
            <a:r>
              <a:rPr lang="es-ES" sz="2800" dirty="0">
                <a:solidFill>
                  <a:srgbClr val="002060"/>
                </a:solidFill>
              </a:rPr>
              <a:t>Requieren de sentimientos y actitudes, habilidades , Voluntad y compromiso</a:t>
            </a:r>
          </a:p>
          <a:p>
            <a:endParaRPr lang="es-ES" sz="2800" dirty="0">
              <a:solidFill>
                <a:srgbClr val="002060"/>
              </a:solidFill>
            </a:endParaRPr>
          </a:p>
          <a:p>
            <a:r>
              <a:rPr lang="es-ES" sz="2800" dirty="0">
                <a:solidFill>
                  <a:srgbClr val="002060"/>
                </a:solidFill>
              </a:rPr>
              <a:t>Permiten reformular las prácticas investigativas y educativas 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50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dirty="0" smtClean="0">
                <a:solidFill>
                  <a:schemeClr val="accent3"/>
                </a:solidFill>
              </a:rPr>
              <a:t>aprendizaje</a:t>
            </a:r>
            <a:endParaRPr lang="es-ES" b="1" i="1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2348880"/>
            <a:ext cx="6907367" cy="32433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607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i="1" cap="none" dirty="0" smtClean="0">
                <a:solidFill>
                  <a:schemeClr val="accent2">
                    <a:lumMod val="75000"/>
                  </a:schemeClr>
                </a:solidFill>
              </a:rPr>
              <a:t>Formación</a:t>
            </a:r>
            <a:endParaRPr lang="es-ES" b="1" i="1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schemeClr val="accent1"/>
                </a:solidFill>
              </a:rPr>
              <a:t>Contar con unos fundamentos teóricos comunes para todos los elementos presentes en el triángulo interactivo, lo que le proporciona coherencia a las acciones. </a:t>
            </a:r>
          </a:p>
          <a:p>
            <a:pPr>
              <a:lnSpc>
                <a:spcPct val="150000"/>
              </a:lnSpc>
            </a:pPr>
            <a:endParaRPr lang="es-ES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chemeClr val="accent1"/>
                </a:solidFill>
              </a:rPr>
              <a:t>Esta articulación debe ir desde el cambio en los enfoques pedagógicos hasta la misma práctica de aula. </a:t>
            </a:r>
          </a:p>
          <a:p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Personalizado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438086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988</Words>
  <Application>Microsoft Office PowerPoint</Application>
  <PresentationFormat>Presentación en pantalla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Boticario</vt:lpstr>
      <vt:lpstr>Formación por competencias</vt:lpstr>
      <vt:lpstr>Presentación de PowerPoint</vt:lpstr>
      <vt:lpstr>Bitácora</vt:lpstr>
      <vt:lpstr>Reflexión</vt:lpstr>
      <vt:lpstr>¿Qué necesitamos?</vt:lpstr>
      <vt:lpstr>Gestión Integral del currículo</vt:lpstr>
      <vt:lpstr>Las competencias, el conocimiento y su gestión</vt:lpstr>
      <vt:lpstr>aprendizaje</vt:lpstr>
      <vt:lpstr>Formación</vt:lpstr>
      <vt:lpstr>Articulación</vt:lpstr>
      <vt:lpstr>Concepción constructivista del aprendizaje</vt:lpstr>
      <vt:lpstr>Fuentes Teóricas del Constructivismo</vt:lpstr>
      <vt:lpstr>Teoría histórico-cultural de Vygotski</vt:lpstr>
      <vt:lpstr>Internalización</vt:lpstr>
      <vt:lpstr>Enseñanza</vt:lpstr>
      <vt:lpstr>Enseñanza</vt:lpstr>
      <vt:lpstr>Qué docente necesitamos?</vt:lpstr>
      <vt:lpstr>Qué docente necesitamos?</vt:lpstr>
      <vt:lpstr>Diseño curricular</vt:lpstr>
      <vt:lpstr>En síntesis</vt:lpstr>
      <vt:lpstr>En síntesis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29</cp:revision>
  <dcterms:created xsi:type="dcterms:W3CDTF">2013-09-23T01:26:02Z</dcterms:created>
  <dcterms:modified xsi:type="dcterms:W3CDTF">2013-09-28T04:26:08Z</dcterms:modified>
</cp:coreProperties>
</file>